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307" r:id="rId5"/>
    <p:sldId id="308" r:id="rId6"/>
    <p:sldId id="309" r:id="rId7"/>
    <p:sldId id="310" r:id="rId8"/>
    <p:sldId id="31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1" r:id="rId18"/>
    <p:sldId id="306" r:id="rId19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83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2"/>
          <p:cNvSpPr/>
          <p:nvPr/>
        </p:nvSpPr>
        <p:spPr>
          <a:xfrm>
            <a:off x="7712075" y="3136900"/>
            <a:ext cx="911225" cy="2074863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446088" y="3055938"/>
            <a:ext cx="694690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541338" y="4559300"/>
            <a:ext cx="675640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9"/>
          <p:cNvSpPr/>
          <p:nvPr/>
        </p:nvSpPr>
        <p:spPr>
          <a:xfrm>
            <a:off x="539750" y="3140075"/>
            <a:ext cx="6759575" cy="207645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468F-1B2A-4CA2-A09A-32097446B1FE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688" y="4625975"/>
            <a:ext cx="762000" cy="457200"/>
          </a:xfrm>
        </p:spPr>
        <p:txBody>
          <a:bodyPr/>
          <a:lstStyle>
            <a:lvl1pPr algn="ctr">
              <a:defRPr sz="2800">
                <a:solidFill>
                  <a:srgbClr val="47534C"/>
                </a:solidFill>
              </a:defRPr>
            </a:lvl1pPr>
          </a:lstStyle>
          <a:p>
            <a:fld id="{2823C0D6-493D-4813-B314-CAFA09AF9B4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4619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5816B-5CA1-494A-A5E9-C977FDE23726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4534C3-8638-4FCC-9E2D-6186E8C4AEA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69003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6861175" y="228600"/>
            <a:ext cx="1860550" cy="6122988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6954838" y="350838"/>
            <a:ext cx="1673225" cy="5876925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551EF-2DB4-42F2-A6BB-3B271C1FB7EF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C6BBE4-9A55-45E6-8B2A-89D492CC557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25284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43AB21-9D68-4EED-A356-C3B69922D053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0DF0DC-04D0-47F3-8112-EE8759E6E0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6207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5" name="Rounded Rectangle 7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5"/>
          <p:cNvSpPr/>
          <p:nvPr/>
        </p:nvSpPr>
        <p:spPr>
          <a:xfrm>
            <a:off x="568325" y="3048000"/>
            <a:ext cx="8032750" cy="22447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4"/>
          <p:cNvSpPr/>
          <p:nvPr/>
        </p:nvSpPr>
        <p:spPr>
          <a:xfrm>
            <a:off x="676275" y="4541838"/>
            <a:ext cx="7816850" cy="663575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3"/>
          <p:cNvSpPr/>
          <p:nvPr/>
        </p:nvSpPr>
        <p:spPr>
          <a:xfrm>
            <a:off x="676275" y="3124200"/>
            <a:ext cx="7816850" cy="2078038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5FF9D-5A9C-46AF-BD06-2CBE088FDF95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D67DC-3116-4DD3-B6EA-1186038D67C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279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49DA12-F8EE-48E0-9C0B-B28F96FB99F0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90489-E4CB-49EC-9F7F-F9124C44D00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647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971613-C3DD-4440-B602-5E534E1F358D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ECE7A-7108-43C2-BD16-E00D3C15646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0576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42529-C2A4-44D2-806B-8AD715AC120F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C4D66D-1C8A-401A-B174-CB5A556DD8F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4692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" name="Rounded Rectangle 10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531D1F-E83C-43C8-8C54-A6B320127636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25F87-4A9B-42D9-B392-82914FC5FC6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9505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11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9"/>
          <p:cNvSpPr/>
          <p:nvPr/>
        </p:nvSpPr>
        <p:spPr>
          <a:xfrm>
            <a:off x="676275" y="1643063"/>
            <a:ext cx="2484438" cy="3233737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/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B5C25-31BD-4769-9995-BDAC67B783CA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F1138-239A-4139-8212-F1B96293C24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75784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6" name="Rounded Rectangle 8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1"/>
          <p:cNvSpPr/>
          <p:nvPr/>
        </p:nvSpPr>
        <p:spPr>
          <a:xfrm>
            <a:off x="762000" y="5029200"/>
            <a:ext cx="7600950" cy="1203325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2"/>
          <p:cNvSpPr/>
          <p:nvPr/>
        </p:nvSpPr>
        <p:spPr>
          <a:xfrm>
            <a:off x="914400" y="5638800"/>
            <a:ext cx="7327900" cy="452438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10"/>
          <p:cNvSpPr/>
          <p:nvPr/>
        </p:nvSpPr>
        <p:spPr>
          <a:xfrm>
            <a:off x="604838" y="5075238"/>
            <a:ext cx="7947025" cy="1096962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FB8BC-2C85-4843-922C-F6E11196E4A8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DFD69A3-87E4-47C8-81D2-FD2E0D9EA1B1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1471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2075" y="101600"/>
            <a:ext cx="8959850" cy="6664325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82296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CAFBAC5-DBEA-48CB-99E2-5C1618F3DA61}" type="datetimeFigureOut">
              <a:rPr lang="ru-RU"/>
              <a:pPr>
                <a:defRPr/>
              </a:pPr>
              <a:t>10.05.2023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EF6E19C-AF90-4CD5-85D3-C4619810E90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063" y="373063"/>
            <a:ext cx="8380412" cy="1117600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5450" y="407988"/>
            <a:ext cx="8261350" cy="1039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1" r:id="rId2"/>
    <p:sldLayoutId id="2147483867" r:id="rId3"/>
    <p:sldLayoutId id="2147483862" r:id="rId4"/>
    <p:sldLayoutId id="2147483863" r:id="rId5"/>
    <p:sldLayoutId id="2147483864" r:id="rId6"/>
    <p:sldLayoutId id="2147483868" r:id="rId7"/>
    <p:sldLayoutId id="2147483869" r:id="rId8"/>
    <p:sldLayoutId id="2147483870" r:id="rId9"/>
    <p:sldLayoutId id="2147483865" r:id="rId10"/>
    <p:sldLayoutId id="21474838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 cap="all">
          <a:solidFill>
            <a:srgbClr val="6B7D7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6B7D72"/>
          </a:solidFill>
          <a:latin typeface="Book Antiqua" pitchFamily="18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rgbClr val="B5AE53"/>
        </a:buClr>
        <a:buFont typeface="Arial" panose="020B0604020202020204" pitchFamily="34" charset="0"/>
        <a:buChar char="•"/>
        <a:defRPr kern="1200">
          <a:solidFill>
            <a:schemeClr val="tx2"/>
          </a:solidFill>
          <a:latin typeface="+mn-lt"/>
          <a:ea typeface="+mn-ea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848058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E8B54D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1340768"/>
            <a:ext cx="9144000" cy="4608512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dirty="0"/>
              <a:t>Что такое</a:t>
            </a:r>
            <a:br>
              <a:rPr lang="en-US" sz="4800" dirty="0"/>
            </a:br>
            <a:r>
              <a:rPr lang="ru-RU" sz="4800" dirty="0"/>
              <a:t>эффективный контракт?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720725"/>
          </a:xfrm>
        </p:spPr>
        <p:txBody>
          <a:bodyPr>
            <a:noAutofit/>
          </a:bodyPr>
          <a:lstStyle/>
          <a:p>
            <a:r>
              <a:rPr lang="ru-RU" sz="900" b="1" dirty="0">
                <a:solidFill>
                  <a:schemeClr val="tx1"/>
                </a:solidFill>
              </a:rPr>
              <a:t>Показатели и критерии оценки эффективности деятельности врачей-специалистов стационарных служб </a:t>
            </a:r>
            <a:br>
              <a:rPr lang="ru-RU" sz="900" b="1" dirty="0">
                <a:solidFill>
                  <a:schemeClr val="tx1"/>
                </a:solidFill>
              </a:rPr>
            </a:br>
            <a:endParaRPr lang="ru-RU" sz="9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4309112"/>
              </p:ext>
            </p:extLst>
          </p:nvPr>
        </p:nvGraphicFramePr>
        <p:xfrm>
          <a:off x="323529" y="692696"/>
          <a:ext cx="8640960" cy="59348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602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96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специалистов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Диапазон </a:t>
                      </a:r>
                      <a:r>
                        <a:rPr lang="ru-RU" sz="1000" spc="-20">
                          <a:effectLst/>
                        </a:rPr>
                        <a:t>значений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Отчетный документ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6457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Процент</a:t>
                      </a:r>
                      <a:endParaRPr lang="ru-RU" sz="100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выполнен</a:t>
                      </a:r>
                      <a:r>
                        <a:rPr lang="ru-RU" sz="1000">
                          <a:effectLst/>
                        </a:rPr>
                        <a:t>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645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Процент выполнения объема медицинской помощи на одну </a:t>
                      </a:r>
                      <a:r>
                        <a:rPr lang="ru-RU" sz="1000" dirty="0">
                          <a:effectLst/>
                        </a:rPr>
                        <a:t>должность врача-специалиста исходя из нормы нагрузки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90-100% и выше</a:t>
                      </a: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утвержденному плану государственного задания, программа ТМ -МИС (журнал оказанных медицинских услуг), акт сверки со страховых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80%-89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61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79% и менее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26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 предотвратимых осложнений при проведении лечебно-диагностических манипуляций, зафиксированных в медицинской документации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Медицинская карта стационарного больного ф. 003/у, по результатам внутреннего и ведомственного контроля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1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457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эпид. режима, этики и деонтологии, правил ТБ и ПБ, ГО и ЧС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Представление заведующих отделениями, главной м/с, зам.гл.вр.по МЧ, заведующих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6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effectLst/>
                        </a:rPr>
                        <a:t>1 случай </a:t>
                      </a:r>
                      <a:r>
                        <a:rPr lang="ru-RU" sz="1000" spc="-10" dirty="0">
                          <a:effectLst/>
                        </a:rPr>
                        <a:t>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04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при внутреннем контроле качества и безопасности оказания медицинской помощи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коэффициенткачества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1-0,86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Карта внутреннего контроля качества 1,2,3 уровней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0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0,85 - 0,6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6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0,5 и ниже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645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 при вневедомственном контроле качества (МЗ РС (Я), Росздравнадзор по РС (Я ), ФСС по РС (Я), страховые МО)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результатам МЭЭ, ЭКМП, актов проверки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409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3228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Отсутствие обоснованных жалоб пациентов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результатам внутреннего и ведомственного контроля, служебного расследования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580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3228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584" marR="105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6838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706437"/>
          </a:xfrm>
        </p:spPr>
        <p:txBody>
          <a:bodyPr>
            <a:normAutofit/>
          </a:bodyPr>
          <a:lstStyle/>
          <a:p>
            <a:r>
              <a:rPr lang="ru-RU" sz="1000" b="1" dirty="0">
                <a:solidFill>
                  <a:schemeClr val="tx1"/>
                </a:solidFill>
              </a:rPr>
              <a:t>Показатели и критерии оценки эффективности труда врачей - специалистов и заведующих вспомогательных служб (клинико-диагностическая служба, кабинетов физиотерапевтического, функциональной диагностики, ультразвуковой диагностики, лечебной физкультуры)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358390"/>
              </p:ext>
            </p:extLst>
          </p:nvPr>
        </p:nvGraphicFramePr>
        <p:xfrm>
          <a:off x="251519" y="980728"/>
          <a:ext cx="8712970" cy="56423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762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39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r>
                        <a:rPr lang="ru-RU" sz="1000" dirty="0">
                          <a:effectLst/>
                        </a:rPr>
                        <a:t>специалистов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Диапазон </a:t>
                      </a:r>
                      <a:r>
                        <a:rPr lang="ru-RU" sz="1000" spc="-20" dirty="0">
                          <a:effectLst/>
                        </a:rPr>
                        <a:t>значений</a:t>
                      </a:r>
                      <a:endParaRPr lang="ru-RU" sz="1000" dirty="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Отчетный документ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5006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Процент</a:t>
                      </a:r>
                      <a:endParaRPr lang="ru-RU" sz="100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выполнен</a:t>
                      </a:r>
                      <a:r>
                        <a:rPr lang="ru-RU" sz="1000">
                          <a:effectLst/>
                        </a:rPr>
                        <a:t>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17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Процент случаев расхождения диагностического исследования и окончательного диагноза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результатам внутреннего и ведомственного контроля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41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случай 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61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Процент предотвратимых осложнений при проведении лечебно-диагностических манипуляций, зафиксированных в медицинской документации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результатам внутреннего и ведомственного контроля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3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наличие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491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 при внутреннем контроле качества и безопасности оказания медицинской помощи и вневедомственном контроля качества оказания медицинской помощи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результатам внутреннего и ведомственного контроля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63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8728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Отсутствие обоснованных жалоб пациентов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результатам внутреннего и ведомственного контроля, служебных расследований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55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95541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эпид. режима, этики и деонтологии, правил ТБ и ПБ, ГО и ЧС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Представление заведующих отделениями, главной м/с, </a:t>
                      </a:r>
                      <a:r>
                        <a:rPr lang="ru-RU" sz="1000" dirty="0" err="1">
                          <a:effectLst/>
                        </a:rPr>
                        <a:t>зам.гл.вр.по</a:t>
                      </a:r>
                      <a:r>
                        <a:rPr lang="ru-RU" sz="1000" dirty="0">
                          <a:effectLst/>
                        </a:rPr>
                        <a:t> ОМР, заведующих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32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8728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4007" marR="1400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76570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706437"/>
          </a:xfrm>
        </p:spPr>
        <p:txBody>
          <a:bodyPr>
            <a:normAutofit/>
          </a:bodyPr>
          <a:lstStyle/>
          <a:p>
            <a:r>
              <a:rPr lang="ru-RU" sz="1000" b="1" dirty="0">
                <a:solidFill>
                  <a:schemeClr val="tx1"/>
                </a:solidFill>
              </a:rPr>
              <a:t>Показатели и критерии оценки эффективности труда</a:t>
            </a:r>
            <a:br>
              <a:rPr lang="ru-RU" sz="1000" b="1" dirty="0">
                <a:solidFill>
                  <a:schemeClr val="tx1"/>
                </a:solidFill>
              </a:rPr>
            </a:br>
            <a:r>
              <a:rPr lang="ru-RU" sz="1000" b="1" dirty="0">
                <a:solidFill>
                  <a:schemeClr val="tx1"/>
                </a:solidFill>
              </a:rPr>
              <a:t>(провизора, начальника организационно-методического отдела, статистика, медицинского статистика, врача-методиста, врача-эпидемиолога, главной медицинской сестры)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8030223"/>
              </p:ext>
            </p:extLst>
          </p:nvPr>
        </p:nvGraphicFramePr>
        <p:xfrm>
          <a:off x="179512" y="980728"/>
          <a:ext cx="8712966" cy="5688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3042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9576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r>
                        <a:rPr lang="ru-RU" sz="1000" dirty="0">
                          <a:effectLst/>
                        </a:rPr>
                        <a:t>специалистов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Диапазон </a:t>
                      </a:r>
                      <a:r>
                        <a:rPr lang="ru-RU" sz="1000" spc="-20">
                          <a:effectLst/>
                        </a:rPr>
                        <a:t>значений</a:t>
                      </a:r>
                      <a:endParaRPr lang="ru-RU" sz="100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Отчетный документ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6486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Процент</a:t>
                      </a:r>
                      <a:endParaRPr lang="ru-RU" sz="1000" dirty="0">
                        <a:effectLst/>
                      </a:endParaRPr>
                    </a:p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effectLst/>
                        </a:rPr>
                        <a:t>выполнен</a:t>
                      </a:r>
                      <a:r>
                        <a:rPr lang="ru-RU" sz="1000" dirty="0">
                          <a:effectLst/>
                        </a:rPr>
                        <a:t>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629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 при выполнении должностных обязанностей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проверки, должностная инструкция, устное замечание и докладная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7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случай 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77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 предоставления отчетной документации по сроку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проверки, устное замечание и докладная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6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316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дефектов оформления отчетной, медицинской и иной служебной документации, предусмотренной действующими нормативно-правовыми документами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проверки, устное замечание и докладная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effectLst/>
                        </a:rPr>
                        <a:t>1 случай </a:t>
                      </a:r>
                      <a:r>
                        <a:rPr lang="ru-RU" sz="1000" spc="-10" dirty="0">
                          <a:effectLst/>
                        </a:rPr>
                        <a:t>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0379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по результатам проверок контролирующих органов и комиссий, административных обходов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Приказы, распоряжения (в.т.ч. и устные). Акт проверки, предписание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9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3544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эпид. режима, этики и деонтологии, правил ТБ и ПБ, ГО и ЧС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Представление заведующих отделениями, главной м/с, </a:t>
                      </a:r>
                      <a:r>
                        <a:rPr lang="ru-RU" sz="1000" dirty="0" err="1">
                          <a:effectLst/>
                        </a:rPr>
                        <a:t>зам.гл.вр.по</a:t>
                      </a:r>
                      <a:r>
                        <a:rPr lang="ru-RU" sz="1000" dirty="0">
                          <a:effectLst/>
                        </a:rPr>
                        <a:t> ОМР, заведующих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87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 нарушений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0379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352" marR="1535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35671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561975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Показатели и критерии оценки эффективности деятельности СМП</a:t>
            </a:r>
            <a:br>
              <a:rPr lang="ru-RU" sz="1200" b="1" dirty="0">
                <a:solidFill>
                  <a:schemeClr val="tx1"/>
                </a:solidFill>
              </a:rPr>
            </a:br>
            <a:r>
              <a:rPr lang="ru-RU" sz="1200" b="1" dirty="0">
                <a:solidFill>
                  <a:schemeClr val="tx1"/>
                </a:solidFill>
              </a:rPr>
              <a:t>Критерии оценки качества работы старшей медицинской сестры</a:t>
            </a:r>
            <a:br>
              <a:rPr lang="ru-RU" sz="1200" b="1" dirty="0">
                <a:solidFill>
                  <a:schemeClr val="tx1"/>
                </a:solidFill>
              </a:rPr>
            </a:b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1363595"/>
              </p:ext>
            </p:extLst>
          </p:nvPr>
        </p:nvGraphicFramePr>
        <p:xfrm>
          <a:off x="179511" y="692696"/>
          <a:ext cx="8784977" cy="60095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2322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32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>
                          <a:effectLst/>
                        </a:rPr>
                        <a:t>Перечень показателей оценки деятельности врачей-</a:t>
                      </a:r>
                      <a:r>
                        <a:rPr lang="ru-RU" sz="1000">
                          <a:effectLst/>
                        </a:rPr>
                        <a:t>специалистов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Диапазон </a:t>
                      </a:r>
                      <a:r>
                        <a:rPr lang="ru-RU" sz="1000" spc="-20">
                          <a:effectLst/>
                        </a:rPr>
                        <a:t>значений</a:t>
                      </a:r>
                      <a:endParaRPr lang="ru-RU" sz="100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Отчетный документ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719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Процент</a:t>
                      </a:r>
                      <a:endParaRPr lang="ru-RU" sz="100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выполнен</a:t>
                      </a:r>
                      <a:r>
                        <a:rPr lang="ru-RU" sz="1000">
                          <a:effectLst/>
                        </a:rPr>
                        <a:t>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76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нарушения при выполнении должностных обязанностей. 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проверки, должностная инструкция, устное замечание и докладная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0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случай 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350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нарушений правил работы с </a:t>
                      </a:r>
                      <a:r>
                        <a:rPr lang="ru-RU" sz="1000" dirty="0" err="1">
                          <a:effectLst/>
                        </a:rPr>
                        <a:t>дезсредствами</a:t>
                      </a:r>
                      <a:r>
                        <a:rPr lang="ru-RU" sz="1000" dirty="0">
                          <a:effectLst/>
                        </a:rPr>
                        <a:t>, </a:t>
                      </a:r>
                      <a:r>
                        <a:rPr lang="ru-RU" sz="1000" dirty="0" err="1">
                          <a:effectLst/>
                        </a:rPr>
                        <a:t>санэпидрежима</a:t>
                      </a:r>
                      <a:r>
                        <a:rPr lang="ru-RU" sz="1000" dirty="0">
                          <a:effectLst/>
                        </a:rPr>
                        <a:t>, техники безопасности при выполнении манипуляций, правил обращения с медицинскими отходами. Отсутствие положительных результатов микробиологических смывов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и протоколы  о нарушении СанПин, результаты лабораторных испытаний, акты по травмам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92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9551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дефектов оформления отчетной, медицинской и иной служебной документации, предусмотренной действующими нормативно-правовыми документами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 проверки, устное замечание и докладная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93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0239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по результатам проверок контролирующих органов и комиссий, административных обходов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Приказы, распоряжения (в.т.ч. и устные). Акт проверки, предписание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0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20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по материальной ответственности и сохранности по основным средствам, учету и хранению ЛС и расходного материала.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Приказы, распоряжения (</a:t>
                      </a:r>
                      <a:r>
                        <a:rPr lang="ru-RU" sz="1000" dirty="0" err="1">
                          <a:effectLst/>
                        </a:rPr>
                        <a:t>в.т.ч</a:t>
                      </a:r>
                      <a:r>
                        <a:rPr lang="ru-RU" sz="1000" dirty="0">
                          <a:effectLst/>
                        </a:rPr>
                        <a:t>. и устные). Акт проверки, предписание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32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2531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эпид. режима, этики и деонтологии, правил ТБ и ПБ, ГО и ЧС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Представление, акты от заведующих отделениями, главной м/с, </a:t>
                      </a:r>
                      <a:r>
                        <a:rPr lang="ru-RU" sz="1000" dirty="0" err="1">
                          <a:effectLst/>
                        </a:rPr>
                        <a:t>зам.гл.вр.по</a:t>
                      </a:r>
                      <a:r>
                        <a:rPr lang="ru-RU" sz="1000" dirty="0">
                          <a:effectLst/>
                        </a:rPr>
                        <a:t> ЛР, начальника ОК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510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0239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88074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9144000" cy="346075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Критерии оценки качества работы среднего медицинского персонала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3819904"/>
              </p:ext>
            </p:extLst>
          </p:nvPr>
        </p:nvGraphicFramePr>
        <p:xfrm>
          <a:off x="179512" y="620687"/>
          <a:ext cx="8784975" cy="58283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23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504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r>
                        <a:rPr lang="ru-RU" sz="900" dirty="0">
                          <a:effectLst/>
                        </a:rPr>
                        <a:t>специалистов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Диапазон </a:t>
                      </a:r>
                      <a:r>
                        <a:rPr lang="ru-RU" sz="900" spc="-20">
                          <a:effectLst/>
                        </a:rPr>
                        <a:t>значений</a:t>
                      </a:r>
                      <a:endParaRPr lang="ru-RU" sz="90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Шкала оценки </a:t>
                      </a:r>
                      <a:r>
                        <a:rPr lang="ru-RU" sz="900" spc="-25">
                          <a:effectLst/>
                        </a:rPr>
                        <a:t>показателя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Отчетный документ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9974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20">
                          <a:effectLst/>
                        </a:rPr>
                        <a:t>Процент</a:t>
                      </a:r>
                      <a:endParaRPr lang="ru-RU" sz="90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5">
                          <a:effectLst/>
                        </a:rPr>
                        <a:t>выполнен</a:t>
                      </a:r>
                      <a:r>
                        <a:rPr lang="ru-RU" sz="900">
                          <a:effectLst/>
                        </a:rPr>
                        <a:t>ия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65">
                          <a:effectLst/>
                        </a:rPr>
                        <a:t>балл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0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Отсутствие нарушений при исполнении должностных обязанностей. Отсутствие осложнения у пациента, связанные с деятельностью медсестры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Должностная инструкция, медицинская документация, устная и письменная жалобы, акты проверок по качеству выполнения обязанностей. Медицинская карта стационарного больного ф. 003/у, медицинская карта амбулаторного больного ф. 025/у, акт проверки, служебное расследование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09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 случай  и более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54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Отсутствие</a:t>
                      </a:r>
                      <a:r>
                        <a:rPr lang="ru-RU" sz="900" baseline="0" dirty="0">
                          <a:effectLst/>
                        </a:rPr>
                        <a:t> </a:t>
                      </a:r>
                      <a:r>
                        <a:rPr lang="ru-RU" sz="900" dirty="0">
                          <a:effectLst/>
                        </a:rPr>
                        <a:t>нарушений правил работы с </a:t>
                      </a:r>
                      <a:r>
                        <a:rPr lang="ru-RU" sz="900" dirty="0" err="1">
                          <a:effectLst/>
                        </a:rPr>
                        <a:t>дезсредствами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санэпидрежима</a:t>
                      </a:r>
                      <a:r>
                        <a:rPr lang="ru-RU" sz="900" dirty="0">
                          <a:effectLst/>
                        </a:rPr>
                        <a:t>, техники безопасности при выполнении манипуляций, нарушении правил обращения с медицинскими отходами, отсутствие положительных результатов микробиологических смывов. </a:t>
                      </a:r>
                      <a:r>
                        <a:rPr lang="ru-RU" sz="900" dirty="0" err="1">
                          <a:effectLst/>
                        </a:rPr>
                        <a:t>Невоевременное</a:t>
                      </a:r>
                      <a:r>
                        <a:rPr lang="ru-RU" sz="900" dirty="0">
                          <a:effectLst/>
                        </a:rPr>
                        <a:t> прохождение периодического медосмотра, вакцинопрофилактики.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отсутствие</a:t>
                      </a:r>
                      <a:endParaRPr lang="ru-RU" sz="90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Акты и протоколы  о нарушении СанПин, результаты лабораторных испытаний, акты по травмам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299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наличие</a:t>
                      </a:r>
                      <a:endParaRPr lang="ru-RU" sz="9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1 случай и более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611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 дефектов оформления отчетной, медицинской и иной служебной документации, предусмотренной действующими нормативно-правовыми документами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отсутствие</a:t>
                      </a:r>
                      <a:endParaRPr lang="ru-RU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0 случаев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Акт проверки, устное замечание и докладная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266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effectLst/>
                        </a:rPr>
                        <a:t>1 случай </a:t>
                      </a:r>
                      <a:r>
                        <a:rPr lang="ru-RU" sz="900" spc="-10" dirty="0">
                          <a:effectLst/>
                        </a:rPr>
                        <a:t>и более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00507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 нарушений по результатам проверок контролирующих органов и комиссий, административных обходов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отсутствие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0 случаев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Приказы, распоряжения (</a:t>
                      </a:r>
                      <a:r>
                        <a:rPr lang="ru-RU" sz="900" dirty="0" err="1">
                          <a:effectLst/>
                        </a:rPr>
                        <a:t>в.т.ч</a:t>
                      </a:r>
                      <a:r>
                        <a:rPr lang="ru-RU" sz="900" dirty="0">
                          <a:effectLst/>
                        </a:rPr>
                        <a:t>. и устные). Акт проверки, предписание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35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effectLst/>
                        </a:rPr>
                        <a:t>1 случай </a:t>
                      </a:r>
                      <a:r>
                        <a:rPr lang="ru-RU" sz="900" spc="-10" dirty="0">
                          <a:effectLst/>
                        </a:rPr>
                        <a:t>и более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918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Отсутствие нарушений по применению дезинфицирующих средств и хранению ЛС и расходного материала.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отсутствие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 dirty="0">
                          <a:effectLst/>
                        </a:rPr>
                        <a:t>0 случаев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Приказы, распоряжения (</a:t>
                      </a:r>
                      <a:r>
                        <a:rPr lang="ru-RU" sz="900" dirty="0" err="1">
                          <a:effectLst/>
                        </a:rPr>
                        <a:t>в.т.ч</a:t>
                      </a:r>
                      <a:r>
                        <a:rPr lang="ru-RU" sz="900" dirty="0">
                          <a:effectLst/>
                        </a:rPr>
                        <a:t>. и устные). Акт проверки, предписание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4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наличие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5">
                          <a:effectLst/>
                        </a:rPr>
                        <a:t>1 случай </a:t>
                      </a:r>
                      <a:r>
                        <a:rPr lang="ru-RU" sz="900" spc="-10">
                          <a:effectLst/>
                        </a:rPr>
                        <a:t>и более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72297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5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эпид. режима, этики и деонтологии, правил ТБ и ПБ, ГО и ЧС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0">
                          <a:effectLst/>
                        </a:rPr>
                        <a:t>0 случаев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Представление, акты от заведующих отделениями, главной м/с, </a:t>
                      </a:r>
                      <a:r>
                        <a:rPr lang="ru-RU" sz="900" dirty="0" err="1">
                          <a:effectLst/>
                        </a:rPr>
                        <a:t>зам.гл.вр.по</a:t>
                      </a:r>
                      <a:r>
                        <a:rPr lang="ru-RU" sz="900" dirty="0">
                          <a:effectLst/>
                        </a:rPr>
                        <a:t> ЛР, начальника ОК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2058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00507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993" marR="7993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26293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6633"/>
            <a:ext cx="9144000" cy="576066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Критерии оценки качества работы младшего медицинского персонала</a:t>
            </a:r>
            <a:br>
              <a:rPr lang="ru-RU" sz="1200" b="1" dirty="0">
                <a:solidFill>
                  <a:schemeClr val="tx1"/>
                </a:solidFill>
              </a:rPr>
            </a:br>
            <a:endParaRPr lang="ru-RU" sz="1200" b="1" dirty="0">
              <a:solidFill>
                <a:schemeClr val="tx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0373880"/>
              </p:ext>
            </p:extLst>
          </p:nvPr>
        </p:nvGraphicFramePr>
        <p:xfrm>
          <a:off x="179511" y="467017"/>
          <a:ext cx="8784978" cy="63586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80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243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46023">
                <a:tc rowSpan="2"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r>
                        <a:rPr lang="ru-RU" sz="1000" dirty="0">
                          <a:effectLst/>
                        </a:rPr>
                        <a:t>специалистов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Диапазон </a:t>
                      </a:r>
                      <a:r>
                        <a:rPr lang="ru-RU" sz="1000" spc="-20">
                          <a:effectLst/>
                        </a:rPr>
                        <a:t>значений</a:t>
                      </a:r>
                      <a:endParaRPr lang="ru-RU" sz="100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Отчетный документ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Процент</a:t>
                      </a:r>
                      <a:endParaRPr lang="ru-RU" sz="1000" dirty="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effectLst/>
                        </a:rPr>
                        <a:t>Выполнен</a:t>
                      </a:r>
                      <a:r>
                        <a:rPr lang="ru-RU" sz="1000" dirty="0">
                          <a:effectLst/>
                        </a:rPr>
                        <a:t>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33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Отсутствие нарушений при исполнении должностных обязанностей.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Должностная инструкция, медицинская документация, устная и письменная жалобы, акты проверок по качеству выполнения обязанностей. Медицинская карта стационарного больного ф. 003/у, медицинская карта амбулаторного больного ф. 025/у, акт проверки, служебное расследование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03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случай 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486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Отсутствие</a:t>
                      </a:r>
                    </a:p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нарушений правил работы с </a:t>
                      </a:r>
                      <a:r>
                        <a:rPr lang="ru-RU" sz="900" dirty="0" err="1">
                          <a:effectLst/>
                        </a:rPr>
                        <a:t>дезсредствами</a:t>
                      </a:r>
                      <a:r>
                        <a:rPr lang="ru-RU" sz="900" dirty="0">
                          <a:effectLst/>
                        </a:rPr>
                        <a:t>, </a:t>
                      </a:r>
                      <a:r>
                        <a:rPr lang="ru-RU" sz="900" dirty="0" err="1">
                          <a:effectLst/>
                        </a:rPr>
                        <a:t>санэпидрежима</a:t>
                      </a:r>
                      <a:r>
                        <a:rPr lang="ru-RU" sz="900" dirty="0">
                          <a:effectLst/>
                        </a:rPr>
                        <a:t>, техники безопасности при выполнении манипуляций, нарушении правил обращения с медицинскими отходами, отсутствие положительных результатов микробиологических смывов. </a:t>
                      </a:r>
                      <a:r>
                        <a:rPr lang="ru-RU" sz="900" dirty="0" err="1">
                          <a:effectLst/>
                        </a:rPr>
                        <a:t>Невоевременное</a:t>
                      </a:r>
                      <a:r>
                        <a:rPr lang="ru-RU" sz="900" dirty="0">
                          <a:effectLst/>
                        </a:rPr>
                        <a:t> прохождение периодического медосмотра, вакцинопрофилактики.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</a:endParaRP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без осложнений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Акты и протоколы  о нарушении СанПин, результаты лабораторных испытаний, акты по травмам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557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7764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дефектов оформления отчетной, медицинской и иной служебной документации, предусмотренной действующими нормативно-правовыми документами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Акт проверки, устное замечание и докладная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44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 dirty="0">
                          <a:effectLst/>
                        </a:rPr>
                        <a:t>1 случай </a:t>
                      </a:r>
                      <a:r>
                        <a:rPr lang="ru-RU" sz="1000" spc="-10" dirty="0">
                          <a:effectLst/>
                        </a:rPr>
                        <a:t>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82588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по результатам проверок контролирующих органов и комиссий, административных обходов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Приказы, распоряжения (в.т.ч. и устные). Акт проверки, предписание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53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1367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по применению дезинфицирующих средств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Приказы, распоряжения (</a:t>
                      </a:r>
                      <a:r>
                        <a:rPr lang="ru-RU" sz="1000" dirty="0" err="1">
                          <a:effectLst/>
                        </a:rPr>
                        <a:t>в.т.ч</a:t>
                      </a:r>
                      <a:r>
                        <a:rPr lang="ru-RU" sz="1000" dirty="0">
                          <a:effectLst/>
                        </a:rPr>
                        <a:t>. и устные). Акт проверки, предписание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581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35" dirty="0">
                          <a:effectLst/>
                        </a:rPr>
                        <a:t>1 случай </a:t>
                      </a:r>
                      <a:r>
                        <a:rPr lang="ru-RU" sz="900" spc="-10" dirty="0">
                          <a:effectLst/>
                        </a:rPr>
                        <a:t>и более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82588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spc="-5" dirty="0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</a:t>
                      </a:r>
                      <a:r>
                        <a:rPr lang="ru-RU" sz="900" spc="-5" dirty="0" err="1">
                          <a:effectLst/>
                        </a:rPr>
                        <a:t>эпид</a:t>
                      </a:r>
                      <a:r>
                        <a:rPr lang="ru-RU" sz="900" spc="-5" dirty="0">
                          <a:effectLst/>
                        </a:rPr>
                        <a:t>. режима, этики и деонтологии, правил ТБ и ПБ, ГО и ЧС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Представление, акты от заведующих отделениями, главной м/с, </a:t>
                      </a:r>
                      <a:r>
                        <a:rPr lang="ru-RU" sz="1000" dirty="0" err="1">
                          <a:effectLst/>
                        </a:rPr>
                        <a:t>зам.гл.вр.по</a:t>
                      </a:r>
                      <a:r>
                        <a:rPr lang="ru-RU" sz="1000" dirty="0">
                          <a:effectLst/>
                        </a:rPr>
                        <a:t> ЛР, начальника ОК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5001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2588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Итого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767" marR="7767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27667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6632"/>
            <a:ext cx="9144000" cy="791418"/>
          </a:xfrm>
        </p:spPr>
        <p:txBody>
          <a:bodyPr>
            <a:norm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Критерии показателей для оценки </a:t>
            </a:r>
            <a:br>
              <a:rPr lang="ru-RU" sz="1200" b="1" dirty="0">
                <a:solidFill>
                  <a:schemeClr val="tx1"/>
                </a:solidFill>
              </a:rPr>
            </a:br>
            <a:r>
              <a:rPr lang="ru-RU" sz="1200" b="1" dirty="0">
                <a:solidFill>
                  <a:schemeClr val="tx1"/>
                </a:solidFill>
              </a:rPr>
              <a:t>эффективности труда работников, осуществляющих трудовую деятельность по профессиям рабочих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0" y="764702"/>
          <a:ext cx="8640960" cy="58748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5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52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59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85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063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06700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Перечень показателей оценки деятельности прочего персонала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solidFill>
                            <a:schemeClr val="tx1"/>
                          </a:solidFill>
                          <a:effectLst/>
                        </a:rPr>
                        <a:t>Единица измерения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Шкала оценки показателя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Оценка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баллах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974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Выполнение должностных обязанностей, посещение совещаний по профилю работы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 замечаний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94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538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Обеспечение инфекционной безопасности-содержание помещений в соответствии с установленными требованиями. Соблюдение техники безопасности при работе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 замечаний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692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 замечаний при плановые и внеплановых проверках руководства больницы и контролирующих органов и комиссий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9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3692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 обоснованных жалоб со стороны работников учреждения, пациентов, посетителей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94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3692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 замечаний по правильному хранению и рациональному использованию чистящих, моющих и дезинфицирующих средств и инвентаря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95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90974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Качественное выполнение одноразовых поручений при производственной необходимости: проведение ремонтов и т.п.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909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3692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-5" dirty="0">
                          <a:solidFill>
                            <a:schemeClr val="tx1"/>
                          </a:solidFill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культуры поведения на рабочем месте, сан. </a:t>
                      </a:r>
                      <a:r>
                        <a:rPr lang="ru-RU" sz="1000" b="0" spc="-5" dirty="0" err="1">
                          <a:solidFill>
                            <a:schemeClr val="tx1"/>
                          </a:solidFill>
                          <a:effectLst/>
                        </a:rPr>
                        <a:t>эпид</a:t>
                      </a:r>
                      <a:r>
                        <a:rPr lang="ru-RU" sz="1000" b="0" spc="-5" dirty="0">
                          <a:solidFill>
                            <a:schemeClr val="tx1"/>
                          </a:solidFill>
                          <a:effectLst/>
                        </a:rPr>
                        <a:t>. режима, правил ТБ и ПБ, ГО и ЧС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36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374" marR="3637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1225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88640"/>
            <a:ext cx="9144000" cy="719410"/>
          </a:xfrm>
        </p:spPr>
        <p:txBody>
          <a:bodyPr>
            <a:noAutofit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Критерии показателей для оценки </a:t>
            </a:r>
            <a:br>
              <a:rPr lang="ru-RU" sz="1200" b="1" dirty="0">
                <a:solidFill>
                  <a:schemeClr val="tx1"/>
                </a:solidFill>
              </a:rPr>
            </a:br>
            <a:r>
              <a:rPr lang="ru-RU" sz="1200" b="1" dirty="0">
                <a:solidFill>
                  <a:schemeClr val="tx1"/>
                </a:solidFill>
              </a:rPr>
              <a:t>эффективности труда служащих</a:t>
            </a:r>
            <a:br>
              <a:rPr lang="ru-RU" sz="1200" b="1" dirty="0">
                <a:solidFill>
                  <a:schemeClr val="tx1"/>
                </a:solidFill>
              </a:rPr>
            </a:br>
            <a:br>
              <a:rPr lang="ru-RU" sz="1200" b="1" dirty="0"/>
            </a:br>
            <a:endParaRPr lang="ru-RU" sz="1200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79510" y="764701"/>
          <a:ext cx="8784977" cy="593084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211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713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5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11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0915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Перечень показателей оценки деятельности прочего персонала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solidFill>
                            <a:schemeClr val="tx1"/>
                          </a:solidFill>
                          <a:effectLst/>
                        </a:rPr>
                        <a:t>Единица измерения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Шкала оценки показателя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Оценка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баллах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Соблюдение своевременности, качества, полноты и достоверности предоставления различных форм отчетности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4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Оперативность и качество  исполнения поручений руководителей в пределах функциональных обязанностей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6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Соблюдение требований законодательства по защите информации и персональных данных работников и обучающихся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Отсутствие обоснованных жалоб со стороны работников учреждения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Качественное исполнение должностных обязанностей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 замечаний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 замечаний по результатам проверок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7171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Оказание методической помощи сотрудникам учреждения, проведение и доступность консультаций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наличие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81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Своевременность исполнения запросов и иных документов 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91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546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ru-RU" sz="1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-5" dirty="0">
                          <a:solidFill>
                            <a:schemeClr val="tx1"/>
                          </a:solidFill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культуры поведения на рабочем месте, сан. </a:t>
                      </a:r>
                      <a:r>
                        <a:rPr lang="ru-RU" sz="1000" b="0" spc="-5" dirty="0" err="1">
                          <a:solidFill>
                            <a:schemeClr val="tx1"/>
                          </a:solidFill>
                          <a:effectLst/>
                        </a:rPr>
                        <a:t>эпид</a:t>
                      </a:r>
                      <a:r>
                        <a:rPr lang="ru-RU" sz="1000" b="0" spc="-5" dirty="0">
                          <a:solidFill>
                            <a:schemeClr val="tx1"/>
                          </a:solidFill>
                          <a:effectLst/>
                        </a:rPr>
                        <a:t>. режима, правил ТБ и ПБ, ГО и ЧС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305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050" marR="3305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66345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332655"/>
            <a:ext cx="9144000" cy="360031"/>
          </a:xfrm>
        </p:spPr>
        <p:txBody>
          <a:bodyPr>
            <a:normAutofit fontScale="90000"/>
          </a:bodyPr>
          <a:lstStyle/>
          <a:p>
            <a:r>
              <a:rPr lang="ru-RU" sz="1200" b="1" dirty="0">
                <a:solidFill>
                  <a:schemeClr val="tx1"/>
                </a:solidFill>
              </a:rPr>
              <a:t>Критерии показателей для оценки </a:t>
            </a:r>
            <a:br>
              <a:rPr lang="ru-RU" sz="1200" b="1" dirty="0">
                <a:solidFill>
                  <a:schemeClr val="tx1"/>
                </a:solidFill>
              </a:rPr>
            </a:br>
            <a:r>
              <a:rPr lang="ru-RU" sz="1200" b="1" dirty="0">
                <a:solidFill>
                  <a:schemeClr val="tx1"/>
                </a:solidFill>
              </a:rPr>
              <a:t>эффективности труда водителей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692686"/>
          <a:ext cx="8640960" cy="5936611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3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2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2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4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87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69992">
                <a:tc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№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Перечень показателей оценки деятельности прочего персонала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-5">
                          <a:solidFill>
                            <a:schemeClr val="tx1"/>
                          </a:solidFill>
                          <a:effectLst/>
                        </a:rPr>
                        <a:t>Единица измерения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Шкала оценки показателя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Оценка 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баллах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Соблюдение правил дорожного движения, отсутствие ДТП по вине водителя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Качественное выполнение должностных обязанностей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6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990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Качество заполнения путевых листов и отчетов, своевременность их предоставления в бухгалтерию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0 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Экономичное использование горюче-смазочных материалов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5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Качество обслуживания вызовов при оказании неотложной медпомощи, при дежурстве персонала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соблюдение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9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несоблюде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ние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Своевременность и качество исполнения приказов и распоряжений руководства учреждения, в т.ч. непосредственного руководителя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Отсутствие обоснованных жалоб со стороны сотрудников учреждения, пациентов и сан-гигиеническое содержание автотранспорта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отсутствие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1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наличие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8833">
                <a:tc rowSpan="2">
                  <a:txBody>
                    <a:bodyPr/>
                    <a:lstStyle/>
                    <a:p>
                      <a:pPr indent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spc="-5">
                          <a:solidFill>
                            <a:schemeClr val="tx1"/>
                          </a:solidFill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культуры поведения на рабочем месте, сан. эпид. режима, правил ТБ и ПБ, ГО и ЧС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>
                          <a:solidFill>
                            <a:schemeClr val="tx1"/>
                          </a:solidFill>
                          <a:effectLst/>
                        </a:rPr>
                        <a:t>количество выявленных нарушений</a:t>
                      </a:r>
                      <a:endParaRPr lang="ru-RU" sz="1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исполнение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88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нарушение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3946" marR="33946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44625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В соответствии с Программой совершенствования оплаты труда дано определение эффективному контракту.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dirty="0"/>
              <a:t>Эффективный контракт – это трудовой договор с работником, в котором конкретизированы его 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Должностные обязанности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Условия оплаты труда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Показатели и критерии оценки эффективности деятельности для назначения стимулирующих выплат в зависимости от результатов труда и качества оказываемых услуг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Меры социальной поддержки.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8"/>
          <p:cNvSpPr>
            <a:spLocks noChangeArrowheads="1"/>
          </p:cNvSpPr>
          <p:nvPr/>
        </p:nvSpPr>
        <p:spPr bwMode="auto">
          <a:xfrm>
            <a:off x="395536" y="1484784"/>
            <a:ext cx="84963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Century Gothic" panose="020B0502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  <a:latin typeface="Century Gothic" panose="020B0502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B5AE53"/>
              </a:buClr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Century Gothic" panose="020B0502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848058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E8B54D"/>
              </a:buClr>
              <a:buFont typeface="Arial" panose="020B0604020202020204" pitchFamily="34" charset="0"/>
              <a:buChar char="•"/>
              <a:defRPr sz="1600">
                <a:solidFill>
                  <a:schemeClr val="tx2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tx1"/>
                </a:solidFill>
              </a:rPr>
              <a:t>         Финансирование выплат стимулирующего характера осуществляется по результатам оценки эффективности труда при наличии финансового обеспечения ежеквартально</a:t>
            </a:r>
            <a:r>
              <a:rPr lang="ru-RU" altLang="ru-RU" sz="1800">
                <a:solidFill>
                  <a:schemeClr val="tx1"/>
                </a:solidFill>
              </a:rPr>
              <a:t>, ежегодно.</a:t>
            </a:r>
            <a:endParaRPr lang="ru-RU" altLang="ru-RU" sz="1800" dirty="0">
              <a:solidFill>
                <a:schemeClr val="tx1"/>
              </a:solidFill>
            </a:endParaRP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tx1"/>
                </a:solidFill>
              </a:rPr>
              <a:t>         Выплаты стимулирующего характера, размеры и условия их осуществления устанавливаются в пределах фонда оплаты труда.</a:t>
            </a:r>
          </a:p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ru-RU" altLang="ru-RU" sz="1800" dirty="0">
                <a:solidFill>
                  <a:schemeClr val="tx1"/>
                </a:solidFill>
              </a:rPr>
              <a:t>         Размеры и условия осуществления выплат стимулирующего характера устанавливаются в соответствии с Положением, коллективным договором, локальным нормативным актом, принимаемым с учетом мнения представительного органа работников.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ru-RU" alt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1516" y="260648"/>
            <a:ext cx="7960968" cy="720080"/>
          </a:xfrm>
        </p:spPr>
        <p:txBody>
          <a:bodyPr>
            <a:normAutofit fontScale="90000"/>
          </a:bodyPr>
          <a:lstStyle/>
          <a:p>
            <a:r>
              <a:rPr lang="ru-RU" sz="1800" b="1" dirty="0">
                <a:latin typeface="Arial" pitchFamily="34" charset="0"/>
                <a:cs typeface="Arial" pitchFamily="34" charset="0"/>
              </a:rPr>
              <a:t>Критерии показателей для оценки </a:t>
            </a:r>
            <a:br>
              <a:rPr lang="ru-RU" sz="1800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эффективности труда научных сотрудников ЯНЦ КМП</a:t>
            </a:r>
            <a:br>
              <a:rPr lang="ru-RU" sz="1800" b="1" dirty="0">
                <a:latin typeface="Arial" pitchFamily="34" charset="0"/>
                <a:cs typeface="Arial" pitchFamily="34" charset="0"/>
              </a:rPr>
            </a:br>
            <a:r>
              <a:rPr lang="ru-RU" sz="1800" b="1" dirty="0">
                <a:latin typeface="Arial" pitchFamily="34" charset="0"/>
                <a:cs typeface="Arial" pitchFamily="34" charset="0"/>
              </a:rPr>
              <a:t>(эффективный контракт)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772323"/>
              </p:ext>
            </p:extLst>
          </p:nvPr>
        </p:nvGraphicFramePr>
        <p:xfrm>
          <a:off x="251521" y="1021549"/>
          <a:ext cx="8712968" cy="54792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8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94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72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72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61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801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Периодичность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Размер выплаты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941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Эффективность для начисления выплаты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4508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 Трудовой вклад в выполнение НИР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Кварта</a:t>
                      </a:r>
                      <a:endParaRPr lang="en-US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льная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(или) годовая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соответствии с денежным эквивалентом 1 балла, рассчитываемым в зависимости от размера фонда стимулирования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6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выездные экспедиции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Выезд в экспедиции в качестве руководителя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03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1.2</a:t>
                      </a:r>
                      <a:endParaRPr lang="ru-RU" sz="120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выездные экспедиции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Выезд в экспедиции в качестве участника 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 b="1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179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 Организация и проведение мероприятий, направленных на повышение авторитета </a:t>
                      </a:r>
                    </a:p>
                    <a:p>
                      <a:pPr algn="ctr"/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 имиджа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российской науки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69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участие в конференциях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Доклад на международной конференции (устный, постерный)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4954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участие в конференциях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Доклад на конференции российского уровня (устный, постерный)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187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участие в конференциях 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Доклад на конференции регионального уровня (устный,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постерный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)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15725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486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61510" y="44624"/>
          <a:ext cx="8820980" cy="67494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05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38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188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1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84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77202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Периодичность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Размер выплаты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7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Эффективность для начисления выплаты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0907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 Публикационная активность в рецензируемых отечественных и ведущих зарубежных периодических изданиях </a:t>
                      </a: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</a:t>
                      </a: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баллы соответствуют одной аффилиации)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Кварта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льная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(или) годовая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соответствии с денежным эквивалентом 1 балла, рассчитываемым в зависимости от размера фонда стимулирования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9856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публикации в рецензируемых периодических журналах и электронных изданиях по направлениям НИР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Статьи с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DOI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в журналах, входящих в перечень ВАК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Первый автор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Второй, третий соавтор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Четвертый</a:t>
                      </a:r>
                    </a:p>
                    <a:p>
                      <a:pPr marL="0" indent="0" algn="ctr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соавтор и более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276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3.2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публикации в рецензируемых периодических журналах и электронных изданиях по направлениям НИР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Статьи с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DOI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зарубежных научных изданиях, индексируемых в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Web of Science c Q1-Q2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Первый автор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Второй, третий соавтор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Четвертый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соавтор и более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2276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3.3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публикации в рецензируемых периодических журналах и электронных изданиях по направлениям НИР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Статьи с DOI в зарубежных научных изданиях, индексируемых в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Web of Science  Q3-Q4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Scopus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Первый автор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227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Второй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третий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соавтор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21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Четвертый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соавтор и более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5123">
                <a:tc gridSpan="5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 Публикации по профилю научной деятельности учреждения монографий,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книг и учебников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9227131"/>
                  </a:ext>
                </a:extLst>
              </a:tr>
              <a:tr h="422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издание монографий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Монографии,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имеющие гриф ЯНЦ КМП,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шифр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ISBN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учитываемые в Российской книжной палате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1572919"/>
                  </a:ext>
                </a:extLst>
              </a:tr>
              <a:tr h="422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издание методических рекомендаций, учебных пособий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Методические рекомендации, учебные пособия, имеющие гриф ЯНЦ КМП, шифр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ISBN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, утвержденные в МЗ РС (Я), учитываемые в Российской книжной палате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269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4919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482835"/>
          <a:ext cx="8606192" cy="58984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3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222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Периодичность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Размер выплаты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3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Эффективность для начисления выплаты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361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5. Осуществляемое по поручению руководства учреждения наставничество,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научное руководство аспирантами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Кварта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льная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(или) годовая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соответствии с денежным эквивалентом 1 балла, рассчитываемым в зависимости от размера фонда стимулирования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467339"/>
                  </a:ext>
                </a:extLst>
              </a:tr>
              <a:tr h="71674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r>
                        <a:rPr lang="ru-RU" sz="12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.1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научное руководство в подготовке кадров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Руководство соискателями, утвердившими темы диссертаций в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ЯНЦ КМП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285889"/>
                  </a:ext>
                </a:extLst>
              </a:tr>
              <a:tr h="45056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6. Непосредственное участие в выполнении грантов, конкурсах, федеральных и региональных целевых программах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9742994"/>
                  </a:ext>
                </a:extLst>
              </a:tr>
              <a:tr h="49101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получение Гранта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Грант, полученный от международных и российских фондов (РФФИ, РНФ и др.)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664656"/>
                  </a:ext>
                </a:extLst>
              </a:tr>
              <a:tr h="56116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6.2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получение Гранта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Грант, полученный от республиканских фондов (Грант Главы РС (Я) и др.)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750207"/>
                  </a:ext>
                </a:extLst>
              </a:tr>
              <a:tr h="7167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6.3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получение государственной стипендии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Получение государственной стипендии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0,5</a:t>
                      </a: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2819911"/>
                  </a:ext>
                </a:extLst>
              </a:tr>
              <a:tr h="311662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 Наличие объектов интеллектуальной собственности, патентов на них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98957"/>
                  </a:ext>
                </a:extLst>
              </a:tr>
              <a:tr h="7167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результаты интеллектуальной деятельности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Получение патента на изобретение, полезной модели </a:t>
                      </a:r>
                      <a:endParaRPr lang="ru-RU" sz="1200" kern="1200" dirty="0">
                        <a:solidFill>
                          <a:schemeClr val="tx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9869415"/>
                  </a:ext>
                </a:extLst>
              </a:tr>
              <a:tr h="7167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результаты интеллектуальной деятельности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Получение свидетельства о регистрации программы ЭВМ, промышленных образцов, товарных знаков, Баз данных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80257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8328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88348" y="727309"/>
          <a:ext cx="8767304" cy="56819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8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31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85008">
                  <a:extLst>
                    <a:ext uri="{9D8B030D-6E8A-4147-A177-3AD203B41FA5}">
                      <a16:colId xmlns:a16="http://schemas.microsoft.com/office/drawing/2014/main" val="420870744"/>
                    </a:ext>
                  </a:extLst>
                </a:gridCol>
                <a:gridCol w="879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07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>
                          <a:latin typeface="Arial" pitchFamily="34" charset="0"/>
                          <a:cs typeface="Arial" pitchFamily="34" charset="0"/>
                        </a:rPr>
                        <a:t>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Критерии</a:t>
                      </a:r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Баллы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Периодичность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kern="1200" dirty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Размер выплаты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Показатели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Эффективность для начисления выплаты</a:t>
                      </a: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kern="1200" dirty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7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 Участие в методической работе и инновационной деятельности учреждения, использование новых эффективных технологий в процессе работы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Кварта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льная</a:t>
                      </a: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и (или) годовая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 соответствии с денежным эквивалентом 1 балла, рассчитываемым в зависимости от размера фонда стимулирования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2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внедрение РИД в практическое здравоохранение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Получение акта внедрения в практическое здравоохранение Российской Федерации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392165"/>
                  </a:ext>
                </a:extLst>
              </a:tr>
              <a:tr h="5029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внедрение РИД в практическое здравоохранение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Получение акта внедрения в региональное практическое здравоохранение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5390">
                <a:tc gridSpan="4">
                  <a:txBody>
                    <a:bodyPr/>
                    <a:lstStyle/>
                    <a:p>
                      <a:pPr algn="ctr"/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 Присуждение ученой степени, освоение программ повышения квалификации или профессиональной подготовки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5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защиту диссертации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Защита диссертации на соискание доктора наук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699425"/>
                  </a:ext>
                </a:extLst>
              </a:tr>
              <a:tr h="305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9.2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защиту диссертации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Защита диссертации на соискание кандидата наук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6164065"/>
                  </a:ext>
                </a:extLst>
              </a:tr>
              <a:tr h="3053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повышение квалификации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26987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Повышение квалификации на сертификационных циклах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639160"/>
                  </a:ext>
                </a:extLst>
              </a:tr>
              <a:tr h="305390">
                <a:tc gridSpan="4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 Выполнение особо важных и срочных работ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325358"/>
                  </a:ext>
                </a:extLst>
              </a:tr>
              <a:tr h="254687"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10.1</a:t>
                      </a:r>
                    </a:p>
                    <a:p>
                      <a:pPr marL="85725" marR="2698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975" algn="l"/>
                          <a:tab pos="266700" algn="l"/>
                          <a:tab pos="361950" algn="l"/>
                          <a:tab pos="541338" algn="l"/>
                        </a:tabLs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пропаганду научных знаний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Выступление по телевидению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970"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10.2</a:t>
                      </a:r>
                    </a:p>
                    <a:p>
                      <a:pPr marL="85725" marR="2698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indent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пропаганду научных знаний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Выступление по радио, газетные публикации, чтение лекций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0,5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6540469"/>
                  </a:ext>
                </a:extLst>
              </a:tr>
              <a:tr h="502970">
                <a:tc>
                  <a:txBody>
                    <a:bodyPr/>
                    <a:lstStyle/>
                    <a:p>
                      <a:pPr marL="85725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10.2</a:t>
                      </a:r>
                    </a:p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За подготовку договоров, соглашений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26987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</a:t>
                      </a:r>
                      <a:r>
                        <a:rPr lang="ru-RU" sz="1200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материалов для подписания договоров, соглашений, приказов</a:t>
                      </a:r>
                      <a:endParaRPr lang="ru-RU" sz="1200" kern="1200" dirty="0">
                        <a:solidFill>
                          <a:schemeClr val="dk1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dk1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   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0" kern="1200" dirty="0">
                        <a:solidFill>
                          <a:srgbClr val="000000"/>
                        </a:solidFill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6362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8619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51201"/>
            <a:ext cx="9144000" cy="417512"/>
          </a:xfrm>
        </p:spPr>
        <p:txBody>
          <a:bodyPr>
            <a:noAutofit/>
          </a:bodyPr>
          <a:lstStyle/>
          <a:p>
            <a:r>
              <a:rPr lang="ru-RU" sz="900" b="1" dirty="0">
                <a:solidFill>
                  <a:schemeClr val="tx1"/>
                </a:solidFill>
              </a:rPr>
              <a:t>Показатели и критерии оценки эффективности труда главного врача, заместителей главного врача, главной медицинской сестры, заведующих структурных подразделений</a:t>
            </a:r>
            <a:endParaRPr lang="ru-RU" sz="900" b="1" dirty="0"/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963B9C7C-90E6-CA25-E8AC-F4D181990B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481444"/>
              </p:ext>
            </p:extLst>
          </p:nvPr>
        </p:nvGraphicFramePr>
        <p:xfrm>
          <a:off x="251520" y="692150"/>
          <a:ext cx="8712968" cy="566617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300">
                  <a:extLst>
                    <a:ext uri="{9D8B030D-6E8A-4147-A177-3AD203B41FA5}">
                      <a16:colId xmlns:a16="http://schemas.microsoft.com/office/drawing/2014/main" val="892432481"/>
                    </a:ext>
                  </a:extLst>
                </a:gridCol>
                <a:gridCol w="1925283">
                  <a:extLst>
                    <a:ext uri="{9D8B030D-6E8A-4147-A177-3AD203B41FA5}">
                      <a16:colId xmlns:a16="http://schemas.microsoft.com/office/drawing/2014/main" val="2876462442"/>
                    </a:ext>
                  </a:extLst>
                </a:gridCol>
                <a:gridCol w="784300">
                  <a:extLst>
                    <a:ext uri="{9D8B030D-6E8A-4147-A177-3AD203B41FA5}">
                      <a16:colId xmlns:a16="http://schemas.microsoft.com/office/drawing/2014/main" val="203810070"/>
                    </a:ext>
                  </a:extLst>
                </a:gridCol>
                <a:gridCol w="784300">
                  <a:extLst>
                    <a:ext uri="{9D8B030D-6E8A-4147-A177-3AD203B41FA5}">
                      <a16:colId xmlns:a16="http://schemas.microsoft.com/office/drawing/2014/main" val="2373108948"/>
                    </a:ext>
                  </a:extLst>
                </a:gridCol>
                <a:gridCol w="641928">
                  <a:extLst>
                    <a:ext uri="{9D8B030D-6E8A-4147-A177-3AD203B41FA5}">
                      <a16:colId xmlns:a16="http://schemas.microsoft.com/office/drawing/2014/main" val="2061691724"/>
                    </a:ext>
                  </a:extLst>
                </a:gridCol>
                <a:gridCol w="3792857">
                  <a:extLst>
                    <a:ext uri="{9D8B030D-6E8A-4147-A177-3AD203B41FA5}">
                      <a16:colId xmlns:a16="http://schemas.microsoft.com/office/drawing/2014/main" val="3992490076"/>
                    </a:ext>
                  </a:extLst>
                </a:gridCol>
              </a:tblGrid>
              <a:tr h="2215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25" dirty="0">
                          <a:effectLst/>
                        </a:rPr>
                        <a:t>Перечень показателей оценки деятельности </a:t>
                      </a: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 dirty="0">
                          <a:effectLst/>
                        </a:rPr>
                        <a:t>Диапазон </a:t>
                      </a:r>
                      <a:r>
                        <a:rPr lang="ru-RU" sz="800" spc="-20" dirty="0">
                          <a:effectLst/>
                        </a:rPr>
                        <a:t>значений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800" dirty="0">
                        <a:effectLst/>
                      </a:endParaRPr>
                    </a:p>
                  </a:txBody>
                  <a:tcPr marL="10924" marR="10924" marT="0" marB="0"/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Шкала оценки </a:t>
                      </a:r>
                      <a:r>
                        <a:rPr lang="ru-RU" sz="800" spc="-25">
                          <a:effectLst/>
                        </a:rPr>
                        <a:t>показателя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 dirty="0">
                          <a:effectLst/>
                        </a:rPr>
                        <a:t>Отчетный документ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1232806974"/>
                  </a:ext>
                </a:extLst>
              </a:tr>
              <a:tr h="294528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№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850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20" dirty="0">
                          <a:effectLst/>
                        </a:rPr>
                        <a:t>Процент</a:t>
                      </a:r>
                      <a:endParaRPr lang="ru-RU" sz="800" dirty="0">
                        <a:effectLst/>
                      </a:endParaRPr>
                    </a:p>
                    <a:p>
                      <a:pPr marL="2413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800" spc="-35" dirty="0">
                          <a:effectLst/>
                        </a:rPr>
                        <a:t>выполнен</a:t>
                      </a:r>
                      <a:r>
                        <a:rPr lang="ru-RU" sz="800" dirty="0">
                          <a:effectLst/>
                        </a:rPr>
                        <a:t>ия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65" dirty="0">
                          <a:effectLst/>
                        </a:rPr>
                        <a:t>балл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315019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5">
                          <a:effectLst/>
                        </a:rPr>
                        <a:t>1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Выполнение плановых показателей структурных подразделений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95-100% и выше</a:t>
                      </a: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По утвержденному плану государственного задания, программа ТМ -МИС (журнал оказанных медицинских услуг), акт сверки со страховых МО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2972627967"/>
                  </a:ext>
                </a:extLst>
              </a:tr>
              <a:tr h="1345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94% -80%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8668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80% и менее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51679"/>
                  </a:ext>
                </a:extLst>
              </a:tr>
              <a:tr h="2098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2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Отсутствие осложнений лечения и диагностики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отсутствие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0 случаев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По результатам внутреннего и ведомственного контроля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2324425750"/>
                  </a:ext>
                </a:extLst>
              </a:tr>
              <a:tr h="216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наличие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1 случай и более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17701"/>
                  </a:ext>
                </a:extLst>
              </a:tr>
              <a:tr h="387590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3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Отсутствие нарушений при внутреннем контроле качества и безопасности оказания медицинской помощи и вневедомственном контроле качества оказания медицинской помощи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коэффициент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качества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1-0,86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Карта внутреннего контроля качества 3 уровня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(средний балл по структурным подразделениям)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338652102"/>
                  </a:ext>
                </a:extLst>
              </a:tr>
              <a:tr h="202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0,85- 0,6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283653"/>
                  </a:ext>
                </a:extLst>
              </a:tr>
              <a:tr h="5888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0,5 и ниже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300821"/>
                  </a:ext>
                </a:extLst>
              </a:tr>
              <a:tr h="144886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4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Отсутствие нарушений при вневедомственном контроле качества (МЗ РС (Я), Росздравнадзор по РС (Я), ФСС по РС (Я), страховые МО)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отсутствие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 случаев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По результатам МЭЭ, ЭКМП, актов проверки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2601456996"/>
                  </a:ext>
                </a:extLst>
              </a:tr>
              <a:tr h="774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наличие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1 случай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81311"/>
                  </a:ext>
                </a:extLst>
              </a:tr>
              <a:tr h="25450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20">
                          <a:effectLst/>
                        </a:rPr>
                        <a:t>Отсутствие обоснованных жалоб пациентов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 dirty="0">
                          <a:effectLst/>
                        </a:rPr>
                        <a:t>Отсутствие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0 случаев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По результатам внутреннего и ведомственного контроля, служебных расследований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1662769413"/>
                  </a:ext>
                </a:extLst>
              </a:tr>
              <a:tr h="38886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наличие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30">
                          <a:effectLst/>
                        </a:rPr>
                        <a:t>1 случай и более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4701118"/>
                  </a:ext>
                </a:extLst>
              </a:tr>
              <a:tr h="496873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6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Своевременность и качество предоставления учётно-отчётных форм, соблюдение нормативно-правовых актов, иных руководящих документов по своему разделу работы, своевременное и качественное исполнение приказов и указаний руководства учреждения, структурного подразделения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0 случаев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Представление заместителей главного врача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3549547483"/>
                  </a:ext>
                </a:extLst>
              </a:tr>
              <a:tr h="5799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 случай и более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0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293367"/>
                  </a:ext>
                </a:extLst>
              </a:tr>
              <a:tr h="107064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spc="-20">
                          <a:effectLst/>
                        </a:rPr>
                        <a:t>Итого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>
                          <a:effectLst/>
                        </a:rPr>
                        <a:t>100</a:t>
                      </a:r>
                      <a:endParaRPr lang="ru-RU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924" marR="10924" marT="0" marB="0"/>
                </a:tc>
                <a:extLst>
                  <a:ext uri="{0D108BD9-81ED-4DB2-BD59-A6C34878D82A}">
                    <a16:rowId xmlns:a16="http://schemas.microsoft.com/office/drawing/2014/main" val="3447846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629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9144000" cy="504800"/>
          </a:xfrm>
        </p:spPr>
        <p:txBody>
          <a:bodyPr>
            <a:noAutofit/>
          </a:bodyPr>
          <a:lstStyle/>
          <a:p>
            <a:r>
              <a:rPr lang="ru-RU" sz="900" b="1" dirty="0">
                <a:solidFill>
                  <a:schemeClr val="tx1"/>
                </a:solidFill>
              </a:rPr>
              <a:t>Показатели и критерии оценки эффективности деятельности врачей-специалистов, ведущих амбулаторный прием </a:t>
            </a:r>
            <a:endParaRPr lang="ru-RU" sz="9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138130"/>
              </p:ext>
            </p:extLst>
          </p:nvPr>
        </p:nvGraphicFramePr>
        <p:xfrm>
          <a:off x="102549" y="711461"/>
          <a:ext cx="8938901" cy="54350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17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5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792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150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297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5" dirty="0">
                          <a:effectLst/>
                        </a:rPr>
                        <a:t>Перечень показателей оценки деятельности врачей-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специалистов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6200" marR="577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Диапазон </a:t>
                      </a:r>
                      <a:r>
                        <a:rPr lang="ru-RU" sz="1000" spc="-20" dirty="0">
                          <a:effectLst/>
                        </a:rPr>
                        <a:t>значений</a:t>
                      </a:r>
                      <a:endParaRPr lang="ru-RU" sz="1000" dirty="0">
                        <a:effectLst/>
                      </a:endParaRP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85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Шкала оценки </a:t>
                      </a:r>
                      <a:r>
                        <a:rPr lang="ru-RU" sz="1000" spc="-25">
                          <a:effectLst/>
                        </a:rPr>
                        <a:t>показателя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003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Отчетный документ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2566">
                <a:tc>
                  <a:txBody>
                    <a:bodyPr/>
                    <a:lstStyle/>
                    <a:p>
                      <a:pPr marL="850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№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41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Процент</a:t>
                      </a:r>
                      <a:endParaRPr lang="ru-RU" sz="1000">
                        <a:effectLst/>
                      </a:endParaRPr>
                    </a:p>
                    <a:p>
                      <a:pPr marL="2413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выполнен</a:t>
                      </a:r>
                      <a:r>
                        <a:rPr lang="ru-RU" sz="1000">
                          <a:effectLst/>
                        </a:rPr>
                        <a:t>ия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65">
                          <a:effectLst/>
                        </a:rPr>
                        <a:t>балл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6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1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Процент выполнения объема медицинской помощи на одну </a:t>
                      </a:r>
                      <a:r>
                        <a:rPr lang="ru-RU" sz="1000" dirty="0">
                          <a:effectLst/>
                        </a:rPr>
                        <a:t>должность врача-специалиста исходя из функции врачебной должности</a:t>
                      </a:r>
                    </a:p>
                    <a:p>
                      <a:pPr marL="127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%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95-100% и выше</a:t>
                      </a:r>
                    </a:p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утвержденному плану государственного задания, программа ТМ -МИС (журнал оказанных медицинских услуг), акт сверки со страховых МО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6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977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94% -80%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80% и менее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7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осложнений лечения и диагностики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отсутствие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 случаев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По результатам внутреннего и ведомственного контроля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88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 dirty="0">
                          <a:effectLst/>
                        </a:rPr>
                        <a:t>наличие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 случай и более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837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3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effectLst/>
                        </a:rPr>
                        <a:t>Соблюдение трудовой дисциплины и регламента работы учреждения, правил внутреннего трудового распорядка, сан. </a:t>
                      </a:r>
                      <a:r>
                        <a:rPr lang="ru-RU" sz="1000" spc="-5" dirty="0" err="1">
                          <a:effectLst/>
                        </a:rPr>
                        <a:t>эпид</a:t>
                      </a:r>
                      <a:r>
                        <a:rPr lang="ru-RU" sz="1000" spc="-5" dirty="0">
                          <a:effectLst/>
                        </a:rPr>
                        <a:t>. режима, этики и деонтологии, правил ТБ и ПБ, ГО и ЧС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Отсутствие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Представление заведующих отделениями, главной м/с, зам.гл.вр.по ОМР, заведующих 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276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spc="-3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Наличие нарушений</a:t>
                      </a:r>
                    </a:p>
                  </a:txBody>
                  <a:tcPr marL="11784" marR="11784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276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4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R="69850" indent="889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при внутреннем контроле качества и безопасности оказания медицинской помощи и вневедомственном контроля качества оказания медицинской помощи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коэффициент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качества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1-0,86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Карта внутреннего контроля  качества 1,2, 3 уровней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13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0,85- 0,6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10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2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Ниже 0,5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62769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5.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 нарушений при вневедомственном контроле качества (МЗ РС (Я), Росздравнадзор по РС (Я), ФСС по РС (Я), страховые МО)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отсутствие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5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результатам МЭЭ, ЭКМП, актов проверки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36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 случай 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81384">
                <a:tc rowSpan="2"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6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 dirty="0">
                          <a:effectLst/>
                        </a:rPr>
                        <a:t>Отсутствие обоснованных жалоб пациентов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отсутствие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0">
                          <a:effectLst/>
                        </a:rPr>
                        <a:t>0 случаев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 результатам внутреннего и ведомственного контроля, служебного расследования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0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наличие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7785" marR="488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35">
                          <a:effectLst/>
                        </a:rPr>
                        <a:t>1 случай </a:t>
                      </a:r>
                      <a:r>
                        <a:rPr lang="ru-RU" sz="1000" spc="-10">
                          <a:effectLst/>
                        </a:rPr>
                        <a:t>и более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0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81384">
                <a:tc>
                  <a:txBody>
                    <a:bodyPr/>
                    <a:lstStyle/>
                    <a:p>
                      <a:pPr marL="1524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137160" indent="317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spc="-20">
                          <a:effectLst/>
                        </a:rPr>
                        <a:t>Итого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0350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100</a:t>
                      </a:r>
                      <a:endParaRPr lang="ru-RU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0012" marR="10012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529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3806</Words>
  <Application>Microsoft Office PowerPoint</Application>
  <PresentationFormat>Экран (4:3)</PresentationFormat>
  <Paragraphs>1016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Book Antiqua</vt:lpstr>
      <vt:lpstr>Calibri</vt:lpstr>
      <vt:lpstr>Century Gothic</vt:lpstr>
      <vt:lpstr>Аптека</vt:lpstr>
      <vt:lpstr>Что такое эффективный контракт?</vt:lpstr>
      <vt:lpstr>В соответствии с Программой совершенствования оплаты труда дано определение эффективному контракту. </vt:lpstr>
      <vt:lpstr>Презентация PowerPoint</vt:lpstr>
      <vt:lpstr>Критерии показателей для оценки  эффективности труда научных сотрудников ЯНЦ КМП (эффективный контракт)</vt:lpstr>
      <vt:lpstr>Презентация PowerPoint</vt:lpstr>
      <vt:lpstr>Презентация PowerPoint</vt:lpstr>
      <vt:lpstr>Презентация PowerPoint</vt:lpstr>
      <vt:lpstr>Показатели и критерии оценки эффективности труда главного врача, заместителей главного врача, главной медицинской сестры, заведующих структурных подразделений</vt:lpstr>
      <vt:lpstr>Показатели и критерии оценки эффективности деятельности врачей-специалистов, ведущих амбулаторный прием </vt:lpstr>
      <vt:lpstr>Показатели и критерии оценки эффективности деятельности врачей-специалистов стационарных служб  </vt:lpstr>
      <vt:lpstr>Показатели и критерии оценки эффективности труда врачей - специалистов и заведующих вспомогательных служб (клинико-диагностическая служба, кабинетов физиотерапевтического, функциональной диагностики, ультразвуковой диагностики, лечебной физкультуры)</vt:lpstr>
      <vt:lpstr>Показатели и критерии оценки эффективности труда (провизора, начальника организационно-методического отдела, статистика, медицинского статистика, врача-методиста, врача-эпидемиолога, главной медицинской сестры)</vt:lpstr>
      <vt:lpstr>Показатели и критерии оценки эффективности деятельности СМП Критерии оценки качества работы старшей медицинской сестры </vt:lpstr>
      <vt:lpstr>Критерии оценки качества работы среднего медицинского персонала</vt:lpstr>
      <vt:lpstr>Критерии оценки качества работы младшего медицинского персонала </vt:lpstr>
      <vt:lpstr>Критерии показателей для оценки  эффективности труда работников, осуществляющих трудовую деятельность по профессиям рабочих </vt:lpstr>
      <vt:lpstr>Критерии показателей для оценки  эффективности труда служащих  </vt:lpstr>
      <vt:lpstr>Критерии показателей для оценки  эффективности труда водителей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такое эффективный контракт?</dc:title>
  <dc:creator>User</dc:creator>
  <cp:lastModifiedBy>noo_ynckmp@mail.ru</cp:lastModifiedBy>
  <cp:revision>31</cp:revision>
  <cp:lastPrinted>2018-01-19T00:20:14Z</cp:lastPrinted>
  <dcterms:created xsi:type="dcterms:W3CDTF">2018-01-18T03:07:09Z</dcterms:created>
  <dcterms:modified xsi:type="dcterms:W3CDTF">2023-05-10T06:46:10Z</dcterms:modified>
</cp:coreProperties>
</file>